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1" r:id="rId3"/>
    <p:sldId id="259" r:id="rId4"/>
    <p:sldId id="284" r:id="rId5"/>
    <p:sldId id="260" r:id="rId6"/>
    <p:sldId id="285" r:id="rId7"/>
    <p:sldId id="261" r:id="rId9"/>
    <p:sldId id="296" r:id="rId10"/>
    <p:sldId id="286" r:id="rId11"/>
    <p:sldId id="289" r:id="rId12"/>
    <p:sldId id="297" r:id="rId13"/>
    <p:sldId id="291" r:id="rId14"/>
    <p:sldId id="290" r:id="rId15"/>
    <p:sldId id="298" r:id="rId16"/>
    <p:sldId id="29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-90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34" y="-12700"/>
            <a:ext cx="12187767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1142966" y="2000240"/>
            <a:ext cx="962031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主题</a:t>
            </a:r>
            <a:r>
              <a:rPr lang="en-US" altLang="zh-CN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5 </a:t>
            </a:r>
            <a:r>
              <a:rPr lang="zh-CN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幼儿的全面发展</a:t>
            </a:r>
            <a:endParaRPr lang="zh-CN" altLang="en-US" sz="54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" y="1270"/>
            <a:ext cx="12091035" cy="76714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WordArt 3"/>
          <p:cNvSpPr>
            <a:spLocks noTextEdit="1"/>
          </p:cNvSpPr>
          <p:nvPr/>
        </p:nvSpPr>
        <p:spPr>
          <a:xfrm>
            <a:off x="4129405" y="2144713"/>
            <a:ext cx="5257800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探寻 </a:t>
            </a:r>
            <a:r>
              <a:rPr lang="en-US" altLang="zh-CN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3</a:t>
            </a:r>
            <a:r>
              <a:rPr lang="zh-CN" altLang="en-US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幼儿智育</a:t>
            </a:r>
            <a:endParaRPr lang="zh-CN" altLang="en-US" sz="3600">
              <a:ln w="12700" cap="flat" cmpd="sng">
                <a:solidFill>
                  <a:srgbClr val="EAEAEA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9525"/>
            <a:ext cx="12195175" cy="6837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8" name="Rectangle 4"/>
          <p:cNvSpPr>
            <a:spLocks noGrp="1"/>
          </p:cNvSpPr>
          <p:nvPr>
            <p:ph type="ctrTitle"/>
          </p:nvPr>
        </p:nvSpPr>
        <p:spPr>
          <a:xfrm>
            <a:off x="1919288" y="407988"/>
            <a:ext cx="8205787" cy="1431925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4800" b="1" u="sng" kern="1200" dirty="0">
                <a:solidFill>
                  <a:srgbClr val="FF0066"/>
                </a:solidFill>
                <a:latin typeface="+mj-lt"/>
                <a:ea typeface="+mj-ea"/>
                <a:cs typeface="+mj-cs"/>
              </a:rPr>
              <a:t>情境导入</a:t>
            </a:r>
            <a:endParaRPr lang="zh-CN" altLang="en-US" sz="4800" b="1" u="sng" kern="1200" dirty="0">
              <a:solidFill>
                <a:srgbClr val="FF00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Rectangle 5"/>
          <p:cNvSpPr>
            <a:spLocks noGrp="1"/>
          </p:cNvSpPr>
          <p:nvPr>
            <p:ph type="subTitle" idx="1"/>
          </p:nvPr>
        </p:nvSpPr>
        <p:spPr>
          <a:xfrm>
            <a:off x="2266950" y="1749425"/>
            <a:ext cx="7510145" cy="3092450"/>
          </a:xfrm>
        </p:spPr>
        <p:txBody>
          <a:bodyPr wrap="square" lIns="91440" tIns="45720" rIns="91440" bIns="45720" anchor="t">
            <a:noAutofit/>
          </a:bodyPr>
          <a:lstStyle/>
          <a:p>
            <a:pPr indent="457200" algn="l" fontAlgn="auto">
              <a:lnSpc>
                <a:spcPct val="100000"/>
              </a:lnSpc>
            </a:pPr>
            <a:r>
              <a:rPr lang="en-US" altLang="zh-CN" kern="1200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一天，韩清看到一大群家长围着幼儿园宣传栏，议论纷纷，原来他们在谈论“班级一周教育活动安排表”，少数家长对幼儿园的教育活动安排非常不满意。一位家长说：“一周就上这么几节课，其他时间全用来做游戏，难道我们花钱是让孩子到这儿来玩的？”甚至还有一位大班家长冲进园长办公室，气冲冲地质问园长：“我邻居家的孩子所在的幼儿园每天布置家庭作业，要求大班孩子每天背2 首古诗，做20 道计算题。你们什么都不教，将来幼升小怎么办呢？”</a:t>
            </a:r>
            <a:endParaRPr lang="en-US" altLang="zh-CN" kern="1200" dirty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indent="457200" algn="l" fontAlgn="auto">
              <a:lnSpc>
                <a:spcPct val="100000"/>
              </a:lnSpc>
            </a:pPr>
            <a:r>
              <a:rPr lang="en-US" altLang="zh-CN" kern="1200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这一幕让韩清感到很无奈：家长们重视幼儿智育的心情可以理解，但是他们对幼儿智育的认识却存在许多误区，如何才能让家长们了解幼儿智育真正的内涵与目标呢？</a:t>
            </a:r>
            <a:endParaRPr lang="en-US" altLang="zh-CN" kern="1200" dirty="0">
              <a:latin typeface="+mn-ea"/>
              <a:cs typeface="+mn-ea"/>
            </a:endParaRPr>
          </a:p>
          <a:p>
            <a:pPr indent="457200" algn="l" fontAlgn="auto">
              <a:lnSpc>
                <a:spcPct val="100000"/>
              </a:lnSpc>
            </a:pPr>
            <a:endParaRPr lang="en-US" altLang="zh-CN" kern="1200" dirty="0">
              <a:latin typeface="+mn-ea"/>
              <a:cs typeface="+mn-ea"/>
            </a:endParaRPr>
          </a:p>
        </p:txBody>
      </p:sp>
      <p:pic>
        <p:nvPicPr>
          <p:cNvPr id="4102" name="Picture 30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587500" y="800100"/>
            <a:ext cx="792163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9525"/>
            <a:ext cx="12195175" cy="6837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8" name="Rectangle 4"/>
          <p:cNvSpPr>
            <a:spLocks noGrp="1"/>
          </p:cNvSpPr>
          <p:nvPr>
            <p:ph type="ctrTitle"/>
          </p:nvPr>
        </p:nvSpPr>
        <p:spPr>
          <a:xfrm>
            <a:off x="1919288" y="407988"/>
            <a:ext cx="8205787" cy="1431925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4800" b="1" u="sng" kern="1200" dirty="0">
                <a:solidFill>
                  <a:srgbClr val="FF0066"/>
                </a:solidFill>
                <a:latin typeface="+mj-lt"/>
                <a:ea typeface="+mj-ea"/>
                <a:cs typeface="+mj-cs"/>
              </a:rPr>
              <a:t>教学内容</a:t>
            </a:r>
            <a:endParaRPr lang="zh-CN" altLang="en-US" sz="4800" b="1" u="sng" kern="1200" dirty="0">
              <a:solidFill>
                <a:srgbClr val="FF00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0" name="Rectangle 5"/>
          <p:cNvSpPr>
            <a:spLocks noGrp="1"/>
          </p:cNvSpPr>
          <p:nvPr>
            <p:ph type="subTitle" idx="1"/>
          </p:nvPr>
        </p:nvSpPr>
        <p:spPr>
          <a:xfrm>
            <a:off x="2948940" y="2466975"/>
            <a:ext cx="6146800" cy="3004185"/>
          </a:xfrm>
        </p:spPr>
        <p:txBody>
          <a:bodyPr wrap="square" lIns="91440" tIns="45720" rIns="91440" bIns="45720" anchor="t">
            <a:norm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01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智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育的内涵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02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智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育的目标和内容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03 幼儿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智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育的途径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zh-CN" sz="3600" kern="1200" dirty="0">
                <a:latin typeface="+mn-lt"/>
                <a:ea typeface="+mn-ea"/>
                <a:cs typeface="+mn-cs"/>
              </a:rPr>
              <a:t>04 幼儿体</a:t>
            </a:r>
            <a:r>
              <a:rPr lang="zh-CN" altLang="en-US" sz="3600" kern="1200" dirty="0">
                <a:latin typeface="+mn-lt"/>
                <a:ea typeface="+mn-ea"/>
                <a:cs typeface="+mn-cs"/>
              </a:rPr>
              <a:t>智</a:t>
            </a:r>
            <a:r>
              <a:rPr lang="en-US" altLang="zh-CN" sz="3600" kern="1200" dirty="0">
                <a:latin typeface="+mn-lt"/>
                <a:ea typeface="+mn-ea"/>
                <a:cs typeface="+mn-cs"/>
              </a:rPr>
              <a:t>育应注意的问题</a:t>
            </a:r>
            <a:endParaRPr lang="en-US" altLang="zh-CN" sz="36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4102" name="Picture 30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587500" y="800100"/>
            <a:ext cx="792163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幼儿智育是根据幼儿认知发展的规律，有目的、有计划地增进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幼儿对周围环境的认识，使他们获得粗浅的知识与技能，发展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sz="2400" dirty="0">
                <a:latin typeface="Arial" panose="020B0604020202020204" pitchFamily="34" charset="0"/>
                <a:ea typeface="宋体" panose="02010600030101010101" pitchFamily="2" charset="-122"/>
              </a:rPr>
              <a:t>智力，培养求知兴趣，养成良好的学习习惯的教育活动。</a:t>
            </a:r>
            <a:endParaRPr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6432550" cy="114173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一、幼儿智育的内涵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二、幼儿智育的目标和内容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86610" y="2290445"/>
            <a:ext cx="831024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1.</a:t>
            </a:r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目标：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①在语言方面：乐观与人交谈，讲话有礼貌；注意倾听对方讲话，能理解日常用语；能清楚地说出自己想说的事；喜欢听故事、看图书；能听懂和会说普通话。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②在科学方面：对周围的事物、现象感兴趣，有好奇心和求知欲；能运用各种感官，动手动脑，探究问题；能用适当的方式表达、交流探索的过程和结果；能从生活和游戏中感受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事物的数量关系并体验到数学的重要和有趣；爱护动植物，关心周围环境，亲近大自然，珍惜自然资源，有初步的环保意识。</a:t>
            </a:r>
            <a:endParaRPr lang="zh-CN" altLang="en-US" sz="200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" y="1524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二、幼儿智育的目标和内容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990" y="2270125"/>
            <a:ext cx="2919730" cy="2002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00" y="2270760"/>
            <a:ext cx="2890520" cy="2006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5310" y="2309495"/>
            <a:ext cx="2810510" cy="19297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二、幼儿智育的目标和内容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2.</a:t>
            </a:r>
            <a:r>
              <a:rPr lang="zh-CN" altLang="en-US" sz="2800"/>
              <a:t>内容：</a:t>
            </a:r>
            <a:endParaRPr lang="zh-CN" altLang="en-US" sz="2800"/>
          </a:p>
          <a:p>
            <a:r>
              <a:rPr lang="zh-CN" altLang="en-US" sz="2800"/>
              <a:t>（</a:t>
            </a:r>
            <a:r>
              <a:rPr lang="en-US" altLang="zh-CN" sz="2800"/>
              <a:t>1</a:t>
            </a:r>
            <a:r>
              <a:rPr lang="zh-CN" altLang="en-US" sz="2800"/>
              <a:t>）发展幼儿智力</a:t>
            </a:r>
            <a:endParaRPr lang="zh-CN" altLang="en-US" sz="2800"/>
          </a:p>
          <a:p>
            <a:r>
              <a:rPr lang="zh-CN" altLang="en-US" sz="2800"/>
              <a:t>（</a:t>
            </a:r>
            <a:r>
              <a:rPr lang="en-US" altLang="zh-CN" sz="2800"/>
              <a:t>2</a:t>
            </a:r>
            <a:r>
              <a:rPr lang="zh-CN" altLang="en-US" sz="2800"/>
              <a:t>）获得初步知识</a:t>
            </a:r>
            <a:endParaRPr lang="zh-CN" altLang="en-US" sz="2800"/>
          </a:p>
          <a:p>
            <a:r>
              <a:rPr lang="zh-CN" altLang="en-US" sz="2800"/>
              <a:t>（</a:t>
            </a:r>
            <a:r>
              <a:rPr lang="en-US" altLang="zh-CN" sz="2800"/>
              <a:t>3</a:t>
            </a:r>
            <a:r>
              <a:rPr lang="zh-CN" altLang="en-US" sz="2800"/>
              <a:t>）培养学习兴趣和学习习惯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三、幼儿智育的途径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1.</a:t>
            </a:r>
            <a:r>
              <a:rPr lang="zh-CN" altLang="en-US" sz="2800"/>
              <a:t>五大领域教育活动</a:t>
            </a:r>
            <a:endParaRPr lang="zh-CN" altLang="en-US" sz="28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930" y="3422650"/>
            <a:ext cx="2531745" cy="17792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305" y="3421380"/>
            <a:ext cx="2518410" cy="17805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105" y="3409950"/>
            <a:ext cx="2600960" cy="18053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70" y="3048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三、幼儿智育的途径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19935" y="1478915"/>
            <a:ext cx="8247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/>
              <a:t>2.</a:t>
            </a:r>
            <a:r>
              <a:rPr lang="zh-CN" altLang="en-US" sz="2800"/>
              <a:t>日常生活活动</a:t>
            </a:r>
            <a:endParaRPr lang="zh-CN" altLang="en-US" sz="2800"/>
          </a:p>
        </p:txBody>
      </p:sp>
      <p:sp>
        <p:nvSpPr>
          <p:cNvPr id="5" name="文本框 4"/>
          <p:cNvSpPr txBox="1"/>
          <p:nvPr/>
        </p:nvSpPr>
        <p:spPr>
          <a:xfrm>
            <a:off x="2259330" y="2187575"/>
            <a:ext cx="809053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/>
            <a:r>
              <a:rPr lang="zh-CN" altLang="en-US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4 岁的明博吃饭总是慢吞吞的。有一天，吃饭前，爸爸拿出一个小闹钟给明博看：“你认识上面的数字吗？”“认识！ 1、2、3……”明博自豪地回答。“那你看一下这根指针现在指向哪里？”爸爸问。“6 ！”爸爸又说：“等一下我们再来看一下它还在不在6这儿。”</a:t>
            </a:r>
            <a:endParaRPr lang="zh-CN" altLang="en-US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indent="457200" fontAlgn="auto"/>
            <a:r>
              <a:rPr lang="zh-CN" altLang="en-US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10 分钟后，爸爸又让明博来观察小闹钟。“指针走到8 了！”明博惊讶地说。爸爸告诉明博：“指针走了两格，表示过了10 分钟。就是你刚才搭积木的时间。如果再过10 分钟，它该到哪里了？”“到这里！”明博在爸爸的帮助下，准确地用小手指向了数字“10”。</a:t>
            </a:r>
            <a:endParaRPr lang="zh-CN" altLang="en-US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pPr indent="457200" fontAlgn="auto"/>
            <a:r>
              <a:rPr lang="zh-CN" altLang="en-US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“明博答对了！现在我们去吃饭吧，但是爸爸有一个要求，你要跟指针比比赛，在它走到10 之前，把饭吃完，可以吗？”“好！”在求胜心和好奇心的驱使下，明博吃饭的速度明显比以前快多了。</a:t>
            </a:r>
            <a:endParaRPr lang="zh-CN" altLang="en-US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" y="1524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1999933" y="2117090"/>
            <a:ext cx="8483600" cy="3208338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四、幼儿智育应注意的问题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7255" y="2689225"/>
            <a:ext cx="824738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/>
              <a:t>1.</a:t>
            </a:r>
            <a:r>
              <a:rPr lang="zh-CN" altLang="en-US" sz="2800"/>
              <a:t>处理好智力和知识之间的关系</a:t>
            </a:r>
            <a:endParaRPr lang="zh-CN" altLang="en-US" sz="2800"/>
          </a:p>
          <a:p>
            <a:r>
              <a:rPr lang="en-US" altLang="zh-CN" sz="2800"/>
              <a:t>2.</a:t>
            </a:r>
            <a:r>
              <a:rPr lang="zh-CN" altLang="en-US" sz="2800"/>
              <a:t>处理好智力因素和非智力因素之间的关系</a:t>
            </a:r>
            <a:endParaRPr lang="zh-CN" altLang="en-US" sz="2800"/>
          </a:p>
          <a:p>
            <a:r>
              <a:rPr lang="en-US" altLang="zh-CN" sz="2800"/>
              <a:t>3.</a:t>
            </a:r>
            <a:r>
              <a:rPr lang="zh-CN" altLang="en-US" sz="2800"/>
              <a:t>正确对待幼儿的提问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" y="15240"/>
            <a:ext cx="12145645" cy="682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13"/>
          <p:cNvSpPr/>
          <p:nvPr/>
        </p:nvSpPr>
        <p:spPr>
          <a:xfrm>
            <a:off x="2066290" y="2117090"/>
            <a:ext cx="8417560" cy="4725670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/>
            <a:endParaRPr lang="zh-CN" altLang="en-US" sz="36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4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771650" y="963613"/>
            <a:ext cx="792163" cy="94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32"/>
          <p:cNvSpPr txBox="1"/>
          <p:nvPr/>
        </p:nvSpPr>
        <p:spPr>
          <a:xfrm>
            <a:off x="3576638" y="268922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126" name="Rectangle 4"/>
          <p:cNvSpPr txBox="1"/>
          <p:nvPr/>
        </p:nvSpPr>
        <p:spPr>
          <a:xfrm>
            <a:off x="2167255" y="546100"/>
            <a:ext cx="8100060" cy="93281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u="sng" dirty="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四、幼儿智育应注意的问题</a:t>
            </a:r>
            <a:endParaRPr lang="zh-CN" altLang="en-US" sz="4000" b="1" u="sng" dirty="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18360" y="2117090"/>
            <a:ext cx="8247380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自由活动时，张老师和幼儿在一起玩滚球的游戏。幼儿在相互比谁的球滚得远。涛涛正好手里拿着一个苹果，他就滚起苹果来。这一举动吸引了其他幼儿的注意。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“苹果也可以滚啊！”有人惊讶地说。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“苹果也想和我玩游戏呀！”涛涛说道。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“苹果怎么‘坐’下来不动了？”正说着，有人有发现苹果只滚了一下就停下来了。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“一定是你们吓到它了，它才不愿意滚的，你们让开点！”涛涛急了。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“怎么了，发生什么事了？”张老师故作惊讶地问道。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幼儿都抢着告诉张老师：“苹果滚一下，就‘坐’下来了。”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“苹果怎么会‘坐’下来了呢？”张老师反问道。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“苹果累了，滚不动了。”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“苹果害怕了，不愿意玩了。”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这时，维维却说：“不对，苹果这里有凹进去的地方，苹果滚到这里才不动了！”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  <a:p>
            <a:pPr indent="457200" fontAlgn="auto"/>
            <a:r>
              <a:rPr>
                <a:latin typeface="楷体_GB2312" panose="02010609030101010101" charset="-122"/>
                <a:ea typeface="楷体_GB2312" panose="02010609030101010101" charset="-122"/>
              </a:rPr>
              <a:t>涛涛听了，拿起苹果摸一摸，然后又滚了好几次，发现每次苹果都是滚到凹进去的地方就“坐”了下来，还“坐”得稳稳当当呢！</a:t>
            </a:r>
            <a:endParaRPr>
              <a:latin typeface="楷体_GB2312" panose="02010609030101010101" charset="-122"/>
              <a:ea typeface="楷体_GB2312" panose="02010609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1925" y="1329690"/>
            <a:ext cx="2526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黑体" panose="02010600030101010101" charset="-122"/>
                <a:ea typeface="黑体" panose="02010600030101010101" charset="-122"/>
              </a:rPr>
              <a:t>阅读时间</a:t>
            </a:r>
            <a:endParaRPr lang="zh-CN" altLang="en-US" sz="3200"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0"/>
            <a:ext cx="1229296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AutoShape 13"/>
          <p:cNvSpPr/>
          <p:nvPr/>
        </p:nvSpPr>
        <p:spPr>
          <a:xfrm>
            <a:off x="1971675" y="2111375"/>
            <a:ext cx="8316913" cy="3052763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2222500" y="2308225"/>
            <a:ext cx="8229600" cy="3222625"/>
          </a:xfrm>
        </p:spPr>
        <p:txBody>
          <a:bodyPr wrap="square" lIns="91440" tIns="45720" rIns="91440" bIns="45720" anchor="t"/>
          <a:lstStyle/>
          <a:p>
            <a:pPr marL="0" indent="0" eaLnBrk="1" hangingPunct="1">
              <a:buNone/>
            </a:pPr>
            <a:r>
              <a:rPr lang="zh-CN" altLang="en-US" sz="4000" dirty="0"/>
              <a:t>【交流讨论】幼儿园开设各种各样的特长班、兴趣班合适不合适？家长应该支持幼儿参加补习班吗？</a:t>
            </a:r>
            <a:endParaRPr lang="zh-CN" altLang="en-US" sz="4000" dirty="0"/>
          </a:p>
          <a:p>
            <a:pPr marL="0" indent="0" eaLnBrk="1" hangingPunct="1">
              <a:buNone/>
            </a:pPr>
            <a:r>
              <a:rPr lang="zh-CN" altLang="en-US" sz="4000" dirty="0"/>
              <a:t>    </a:t>
            </a:r>
            <a:endParaRPr lang="zh-CN" altLang="en-US" sz="4000" dirty="0"/>
          </a:p>
        </p:txBody>
      </p:sp>
      <p:sp>
        <p:nvSpPr>
          <p:cNvPr id="14340" name="Rectangle 4"/>
          <p:cNvSpPr>
            <a:spLocks noGrp="1"/>
          </p:cNvSpPr>
          <p:nvPr>
            <p:ph type="title"/>
          </p:nvPr>
        </p:nvSpPr>
        <p:spPr>
          <a:xfrm>
            <a:off x="2206625" y="968375"/>
            <a:ext cx="3611563" cy="1143000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6000" b="1" u="sng" dirty="0">
                <a:solidFill>
                  <a:srgbClr val="FF0066"/>
                </a:solidFill>
              </a:rPr>
              <a:t>课堂练习</a:t>
            </a:r>
            <a:endParaRPr lang="zh-CN" altLang="en-US" sz="6000" b="1" u="sng" dirty="0">
              <a:solidFill>
                <a:srgbClr val="FF0066"/>
              </a:solidFill>
            </a:endParaRPr>
          </a:p>
        </p:txBody>
      </p:sp>
      <p:pic>
        <p:nvPicPr>
          <p:cNvPr id="14341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646238" y="1260475"/>
            <a:ext cx="792162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0" y="0"/>
            <a:ext cx="1229296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AutoShape 13"/>
          <p:cNvSpPr/>
          <p:nvPr/>
        </p:nvSpPr>
        <p:spPr>
          <a:xfrm>
            <a:off x="1971675" y="2111375"/>
            <a:ext cx="8316913" cy="3052763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2222500" y="2308225"/>
            <a:ext cx="8229600" cy="3222625"/>
          </a:xfrm>
        </p:spPr>
        <p:txBody>
          <a:bodyPr wrap="square" lIns="91440" tIns="45720" rIns="91440" bIns="45720" anchor="t"/>
          <a:lstStyle/>
          <a:p>
            <a:pPr marL="0" indent="0" eaLnBrk="1" hangingPunct="1">
              <a:buNone/>
            </a:pPr>
            <a:endParaRPr lang="zh-CN" altLang="en-US" sz="4000" dirty="0"/>
          </a:p>
          <a:p>
            <a:pPr marL="0" indent="0" eaLnBrk="1" hangingPunct="1">
              <a:buNone/>
            </a:pPr>
            <a:r>
              <a:rPr lang="zh-CN" altLang="en-US" sz="4000" dirty="0"/>
              <a:t>    【教师总结】幼儿园如何开展智育活动？</a:t>
            </a:r>
            <a:endParaRPr lang="zh-CN" altLang="en-US" sz="4000" dirty="0"/>
          </a:p>
        </p:txBody>
      </p:sp>
      <p:sp>
        <p:nvSpPr>
          <p:cNvPr id="14340" name="Rectangle 4"/>
          <p:cNvSpPr>
            <a:spLocks noGrp="1"/>
          </p:cNvSpPr>
          <p:nvPr>
            <p:ph type="title"/>
          </p:nvPr>
        </p:nvSpPr>
        <p:spPr>
          <a:xfrm>
            <a:off x="2206625" y="968375"/>
            <a:ext cx="3611563" cy="1143000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6000" b="1" u="sng" dirty="0">
                <a:solidFill>
                  <a:srgbClr val="FF0066"/>
                </a:solidFill>
              </a:rPr>
              <a:t>课堂小结</a:t>
            </a:r>
            <a:endParaRPr lang="zh-CN" altLang="en-US" sz="6000" b="1" u="sng" dirty="0">
              <a:solidFill>
                <a:srgbClr val="FF0066"/>
              </a:solidFill>
            </a:endParaRPr>
          </a:p>
        </p:txBody>
      </p:sp>
      <p:pic>
        <p:nvPicPr>
          <p:cNvPr id="14341" name="Picture 27" descr="1"/>
          <p:cNvPicPr>
            <a:picLocks noChangeAspect="1"/>
          </p:cNvPicPr>
          <p:nvPr/>
        </p:nvPicPr>
        <p:blipFill>
          <a:blip r:embed="rId2">
            <a:lum bright="-6000" contrast="24000"/>
          </a:blip>
          <a:srcRect l="42606" t="64474" r="19473"/>
          <a:stretch>
            <a:fillRect/>
          </a:stretch>
        </p:blipFill>
        <p:spPr>
          <a:xfrm>
            <a:off x="1646238" y="1260475"/>
            <a:ext cx="792162" cy="94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1621</Words>
  <Application>WPS 演示</Application>
  <PresentationFormat>自定义</PresentationFormat>
  <Paragraphs>99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华文行楷</vt:lpstr>
      <vt:lpstr>楷体_GB2312</vt:lpstr>
      <vt:lpstr>黑体</vt:lpstr>
      <vt:lpstr>微软雅黑</vt:lpstr>
      <vt:lpstr>Arial Unicode MS</vt:lpstr>
      <vt:lpstr>Calibri Light</vt:lpstr>
      <vt:lpstr>Calibri</vt:lpstr>
      <vt:lpstr>幼圆</vt:lpstr>
      <vt:lpstr>仿宋_GB2312</vt:lpstr>
      <vt:lpstr>Office 主题</vt:lpstr>
      <vt:lpstr>PowerPoint 演示文稿</vt:lpstr>
      <vt:lpstr>PowerPoint 演示文稿</vt:lpstr>
      <vt:lpstr>情境导入</vt:lpstr>
      <vt:lpstr>教学内容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课堂练习</vt:lpstr>
      <vt:lpstr>课堂小结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M1805001</cp:lastModifiedBy>
  <cp:revision>27</cp:revision>
  <dcterms:created xsi:type="dcterms:W3CDTF">2015-05-05T08:02:00Z</dcterms:created>
  <dcterms:modified xsi:type="dcterms:W3CDTF">2018-11-22T08:11:41Z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